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70" r:id="rId8"/>
    <p:sldId id="271" r:id="rId9"/>
    <p:sldId id="265" r:id="rId10"/>
    <p:sldId id="276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567"/>
  </p:normalViewPr>
  <p:slideViewPr>
    <p:cSldViewPr>
      <p:cViewPr varScale="1">
        <p:scale>
          <a:sx n="105" d="100"/>
          <a:sy n="105" d="100"/>
        </p:scale>
        <p:origin x="184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4725" y="652167"/>
            <a:ext cx="837454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725" y="652167"/>
            <a:ext cx="837454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9224" y="1597466"/>
            <a:ext cx="8285550" cy="4703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png"/><Relationship Id="rId9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ingoutcomesassessment.org/Browse-by/New-to-Assessment/" TargetMode="External"/><Relationship Id="rId2" Type="http://schemas.openxmlformats.org/officeDocument/2006/relationships/hyperlink" Target="http://assessmentmodules.org/modul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learningoutcomesassessmen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3.jpg"/><Relationship Id="rId7" Type="http://schemas.openxmlformats.org/officeDocument/2006/relationships/image" Target="../media/image15.jpg"/><Relationship Id="rId2" Type="http://schemas.openxmlformats.org/officeDocument/2006/relationships/hyperlink" Target="https://www.learningoutcomesassessment.org/Browse-by/New-to-Assessme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3296" y="146115"/>
            <a:ext cx="8427720" cy="3395801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65" marR="5080" algn="ctr">
              <a:lnSpc>
                <a:spcPct val="100299"/>
              </a:lnSpc>
              <a:spcBef>
                <a:spcPts val="80"/>
              </a:spcBef>
            </a:pPr>
            <a:r>
              <a:rPr lang="en-US" sz="4400" b="1" spc="-10" dirty="0">
                <a:latin typeface="Arial"/>
                <a:cs typeface="Arial"/>
              </a:rPr>
              <a:t>Learning Assessment Research Consortium (LARC) Professional Development </a:t>
            </a:r>
            <a:r>
              <a:rPr sz="4400" b="1" spc="-5" dirty="0">
                <a:latin typeface="Arial"/>
                <a:cs typeface="Arial"/>
              </a:rPr>
              <a:t>Modules</a:t>
            </a:r>
            <a:r>
              <a:rPr lang="en-US" sz="4400" b="1" spc="-5" dirty="0">
                <a:latin typeface="Arial"/>
                <a:cs typeface="Arial"/>
              </a:rPr>
              <a:t> Available through NILOA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9520" y="4881322"/>
            <a:ext cx="5410835" cy="55303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622300" marR="608330" algn="ctr">
              <a:lnSpc>
                <a:spcPct val="100699"/>
              </a:lnSpc>
              <a:spcBef>
                <a:spcPts val="85"/>
              </a:spcBef>
            </a:pPr>
            <a:r>
              <a:rPr sz="1800" spc="-5" dirty="0">
                <a:solidFill>
                  <a:srgbClr val="595959"/>
                </a:solidFill>
                <a:latin typeface="Arial"/>
                <a:cs typeface="Arial"/>
              </a:rPr>
              <a:t>Chris Cratsley, Fitchburg State</a:t>
            </a:r>
            <a:r>
              <a:rPr sz="1800" spc="-9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595959"/>
                </a:solidFill>
                <a:latin typeface="Arial"/>
                <a:cs typeface="Arial"/>
              </a:rPr>
              <a:t>University  </a:t>
            </a:r>
            <a:r>
              <a:rPr sz="1800" dirty="0">
                <a:solidFill>
                  <a:srgbClr val="595959"/>
                </a:solidFill>
                <a:latin typeface="Arial"/>
                <a:cs typeface="Arial"/>
              </a:rPr>
              <a:t>Jennifer </a:t>
            </a:r>
            <a:r>
              <a:rPr sz="1800" spc="-5" dirty="0">
                <a:solidFill>
                  <a:srgbClr val="595959"/>
                </a:solidFill>
                <a:latin typeface="Arial"/>
                <a:cs typeface="Arial"/>
              </a:rPr>
              <a:t>Herman, </a:t>
            </a:r>
            <a:r>
              <a:rPr sz="1800" spc="-5">
                <a:solidFill>
                  <a:srgbClr val="595959"/>
                </a:solidFill>
                <a:latin typeface="Arial"/>
                <a:cs typeface="Arial"/>
              </a:rPr>
              <a:t>Simmons </a:t>
            </a:r>
            <a:r>
              <a:rPr lang="en-US" sz="1800" spc="-5">
                <a:solidFill>
                  <a:srgbClr val="595959"/>
                </a:solidFill>
                <a:latin typeface="Arial"/>
                <a:cs typeface="Arial"/>
              </a:rPr>
              <a:t>University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099" y="3810000"/>
            <a:ext cx="3821801" cy="6999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50262" y="6388705"/>
            <a:ext cx="4843474" cy="4692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4078132"/>
            <a:ext cx="6629400" cy="14454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37200"/>
              </a:lnSpc>
            </a:pPr>
            <a:r>
              <a:rPr sz="3600" b="1" spc="-10" dirty="0">
                <a:solidFill>
                  <a:srgbClr val="595959"/>
                </a:solidFill>
                <a:latin typeface="Arial"/>
                <a:cs typeface="Arial"/>
              </a:rPr>
              <a:t>Sample Online</a:t>
            </a:r>
            <a:r>
              <a:rPr sz="3600" b="1" spc="-9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95959"/>
                </a:solidFill>
                <a:latin typeface="Arial"/>
                <a:cs typeface="Arial"/>
              </a:rPr>
              <a:t>Materials:</a:t>
            </a:r>
            <a:r>
              <a:rPr lang="en-US" sz="3600" b="1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3600" b="1" u="sng" spc="-10" dirty="0">
                <a:solidFill>
                  <a:srgbClr val="595959"/>
                </a:solidFill>
                <a:latin typeface="Arial"/>
                <a:cs typeface="Arial"/>
              </a:rPr>
              <a:t>Using Assessment Data</a:t>
            </a:r>
            <a:endParaRPr sz="3600" u="sng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70132" y="1064647"/>
            <a:ext cx="2878699" cy="2878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681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652167"/>
            <a:ext cx="25888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Today’s</a:t>
            </a:r>
            <a:r>
              <a:rPr spc="-95" dirty="0"/>
              <a:t> </a:t>
            </a:r>
            <a:r>
              <a:rPr spc="-5" dirty="0"/>
              <a:t>Agenda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597466"/>
            <a:ext cx="8302075" cy="4041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Project</a:t>
            </a:r>
            <a:r>
              <a:rPr sz="2400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Background</a:t>
            </a:r>
            <a:endParaRPr sz="2400" dirty="0">
              <a:latin typeface="Arial"/>
              <a:cs typeface="Arial"/>
            </a:endParaRPr>
          </a:p>
          <a:p>
            <a:pPr marL="12700" marR="1602105">
              <a:lnSpc>
                <a:spcPct val="169300"/>
              </a:lnSpc>
            </a:pP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Overview of the </a:t>
            </a:r>
            <a:r>
              <a:rPr lang="en-US" sz="2400" spc="-5" dirty="0">
                <a:solidFill>
                  <a:srgbClr val="595959"/>
                </a:solidFill>
                <a:latin typeface="Arial"/>
                <a:cs typeface="Arial"/>
              </a:rPr>
              <a:t>NILOA website and </a:t>
            </a:r>
            <a:r>
              <a:rPr sz="2400" dirty="0">
                <a:solidFill>
                  <a:srgbClr val="595959"/>
                </a:solidFill>
                <a:latin typeface="Arial"/>
                <a:cs typeface="Arial"/>
              </a:rPr>
              <a:t>Modules  </a:t>
            </a:r>
            <a:endParaRPr lang="en-US" sz="2400" dirty="0">
              <a:solidFill>
                <a:srgbClr val="595959"/>
              </a:solidFill>
              <a:latin typeface="Arial"/>
              <a:cs typeface="Arial"/>
            </a:endParaRPr>
          </a:p>
          <a:p>
            <a:pPr marL="12700" marR="1602105">
              <a:lnSpc>
                <a:spcPct val="169300"/>
              </a:lnSpc>
            </a:pPr>
            <a:r>
              <a:rPr sz="2400" dirty="0">
                <a:solidFill>
                  <a:srgbClr val="595959"/>
                </a:solidFill>
                <a:latin typeface="Arial"/>
                <a:cs typeface="Arial"/>
              </a:rPr>
              <a:t>Module</a:t>
            </a:r>
            <a:r>
              <a:rPr sz="2400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Highlights</a:t>
            </a:r>
            <a:endParaRPr lang="en-US" sz="2400" spc="-5" dirty="0">
              <a:solidFill>
                <a:srgbClr val="595959"/>
              </a:solidFill>
              <a:latin typeface="Arial"/>
              <a:cs typeface="Arial"/>
            </a:endParaRPr>
          </a:p>
          <a:p>
            <a:pPr marL="812800" marR="1602105" lvl="1" indent="-342900">
              <a:lnSpc>
                <a:spcPct val="169300"/>
              </a:lnSpc>
              <a:buFont typeface="Arial" panose="020B0604020202020204" pitchFamily="34" charset="0"/>
              <a:buChar char="•"/>
            </a:pPr>
            <a:r>
              <a:rPr lang="en-US" sz="2400" spc="-5" dirty="0">
                <a:solidFill>
                  <a:srgbClr val="595959"/>
                </a:solidFill>
                <a:latin typeface="Arial"/>
                <a:cs typeface="Arial"/>
              </a:rPr>
              <a:t>Assessment Benefits and Barriers</a:t>
            </a:r>
          </a:p>
          <a:p>
            <a:pPr marL="812800" marR="1602105" lvl="1" indent="-342900">
              <a:lnSpc>
                <a:spcPct val="169300"/>
              </a:lnSpc>
              <a:buFont typeface="Arial" panose="020B0604020202020204" pitchFamily="34" charset="0"/>
              <a:buChar char="•"/>
            </a:pPr>
            <a:r>
              <a:rPr lang="en-US" sz="2400" spc="-5" dirty="0">
                <a:solidFill>
                  <a:srgbClr val="595959"/>
                </a:solidFill>
                <a:latin typeface="Arial"/>
                <a:cs typeface="Arial"/>
              </a:rPr>
              <a:t>Using Assessment Data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169300"/>
              </a:lnSpc>
            </a:pPr>
            <a:r>
              <a:rPr lang="en-US" sz="2400" spc="-5" dirty="0">
                <a:solidFill>
                  <a:srgbClr val="595959"/>
                </a:solidFill>
                <a:latin typeface="Arial"/>
                <a:cs typeface="Arial"/>
              </a:rPr>
              <a:t>Questions and Discussion of</a:t>
            </a:r>
          </a:p>
          <a:p>
            <a:pPr marL="12700" marR="5080">
              <a:lnSpc>
                <a:spcPct val="169300"/>
              </a:lnSpc>
            </a:pP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Applicability to Your</a:t>
            </a:r>
            <a:r>
              <a:rPr sz="2400" spc="-1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Institution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05210" y="200886"/>
            <a:ext cx="1035853" cy="1035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725" y="652167"/>
            <a:ext cx="31165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Arial"/>
                <a:cs typeface="Arial"/>
              </a:rPr>
              <a:t>Project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Background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25" y="1597464"/>
            <a:ext cx="7293609" cy="7531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850"/>
              </a:lnSpc>
              <a:spcBef>
                <a:spcPts val="220"/>
              </a:spcBef>
            </a:pPr>
            <a:r>
              <a:rPr sz="2400" b="1" spc="-5" dirty="0">
                <a:solidFill>
                  <a:srgbClr val="595959"/>
                </a:solidFill>
                <a:latin typeface="Arial"/>
                <a:cs typeface="Arial"/>
              </a:rPr>
              <a:t>Phase 1: Establishing Consortium and Analysis of  Assessment Education</a:t>
            </a:r>
            <a:r>
              <a:rPr sz="2400" b="1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595959"/>
                </a:solidFill>
                <a:latin typeface="Arial"/>
                <a:cs typeface="Arial"/>
              </a:rPr>
              <a:t>Needs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05210" y="200886"/>
            <a:ext cx="1035853" cy="1035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98500" y="3561100"/>
            <a:ext cx="2978474" cy="5456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68125" y="5649550"/>
            <a:ext cx="2649113" cy="7634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10774" y="4785650"/>
            <a:ext cx="1657349" cy="6095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10825" y="3462562"/>
            <a:ext cx="2785311" cy="7427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36100" y="4601800"/>
            <a:ext cx="2571749" cy="5714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6483" y="4359500"/>
            <a:ext cx="2712667" cy="8137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90758" y="5528800"/>
            <a:ext cx="2161591" cy="7619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652167"/>
            <a:ext cx="48323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Project Background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597456"/>
            <a:ext cx="8009255" cy="312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595959"/>
                </a:solidFill>
                <a:latin typeface="Arial"/>
                <a:cs typeface="Arial"/>
              </a:rPr>
              <a:t>Phase 2: Design/Development of Curriculum </a:t>
            </a:r>
            <a:r>
              <a:rPr sz="2400" b="1" dirty="0">
                <a:solidFill>
                  <a:srgbClr val="595959"/>
                </a:solidFill>
                <a:latin typeface="Arial"/>
                <a:cs typeface="Arial"/>
              </a:rPr>
              <a:t>&amp;</a:t>
            </a:r>
            <a:r>
              <a:rPr sz="2400" b="1" spc="-9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595959"/>
                </a:solidFill>
                <a:latin typeface="Arial"/>
                <a:cs typeface="Arial"/>
              </a:rPr>
              <a:t>Website</a:t>
            </a:r>
            <a:endParaRPr sz="2400">
              <a:latin typeface="Arial"/>
              <a:cs typeface="Arial"/>
            </a:endParaRPr>
          </a:p>
          <a:p>
            <a:pPr marL="12700" marR="3197860">
              <a:lnSpc>
                <a:spcPts val="5400"/>
              </a:lnSpc>
              <a:spcBef>
                <a:spcPts val="525"/>
              </a:spcBef>
            </a:pPr>
            <a:r>
              <a:rPr sz="2400" spc="-80" dirty="0">
                <a:solidFill>
                  <a:srgbClr val="595959"/>
                </a:solidFill>
                <a:latin typeface="Arial"/>
                <a:cs typeface="Arial"/>
                <a:hlinkClick r:id="rId2"/>
              </a:rPr>
              <a:t>Six</a:t>
            </a:r>
            <a:r>
              <a:rPr sz="2400" spc="-210" dirty="0">
                <a:solidFill>
                  <a:srgbClr val="595959"/>
                </a:solidFill>
                <a:latin typeface="Arial"/>
                <a:cs typeface="Arial"/>
                <a:hlinkClick r:id="rId2"/>
              </a:rPr>
              <a:t> </a:t>
            </a:r>
            <a:r>
              <a:rPr sz="2400" spc="-30" dirty="0">
                <a:solidFill>
                  <a:srgbClr val="595959"/>
                </a:solidFill>
                <a:latin typeface="Arial"/>
                <a:cs typeface="Arial"/>
                <a:hlinkClick r:id="rId2"/>
              </a:rPr>
              <a:t>modules</a:t>
            </a:r>
            <a:r>
              <a:rPr sz="2400" spc="-210" dirty="0">
                <a:solidFill>
                  <a:srgbClr val="595959"/>
                </a:solidFill>
                <a:latin typeface="Arial"/>
                <a:cs typeface="Arial"/>
                <a:hlinkClick r:id="rId2"/>
              </a:rPr>
              <a:t> </a:t>
            </a:r>
            <a:r>
              <a:rPr sz="2400" spc="100" dirty="0">
                <a:solidFill>
                  <a:srgbClr val="595959"/>
                </a:solidFill>
                <a:latin typeface="Arial"/>
                <a:cs typeface="Arial"/>
              </a:rPr>
              <a:t>with</a:t>
            </a:r>
            <a:r>
              <a:rPr sz="2400" spc="-2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595959"/>
                </a:solidFill>
                <a:latin typeface="Arial"/>
                <a:cs typeface="Arial"/>
              </a:rPr>
              <a:t>many</a:t>
            </a:r>
            <a:r>
              <a:rPr sz="2400" spc="-204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595959"/>
                </a:solidFill>
                <a:latin typeface="Arial"/>
                <a:cs typeface="Arial"/>
              </a:rPr>
              <a:t>sub-modules  </a:t>
            </a:r>
            <a:r>
              <a:rPr sz="2400" spc="-65" dirty="0">
                <a:solidFill>
                  <a:srgbClr val="595959"/>
                </a:solidFill>
                <a:latin typeface="Arial"/>
                <a:cs typeface="Arial"/>
              </a:rPr>
              <a:t>Basic </a:t>
            </a:r>
            <a:r>
              <a:rPr sz="2400" spc="110" dirty="0">
                <a:solidFill>
                  <a:srgbClr val="595959"/>
                </a:solidFill>
                <a:latin typeface="Arial"/>
                <a:cs typeface="Arial"/>
              </a:rPr>
              <a:t>to</a:t>
            </a:r>
            <a:r>
              <a:rPr sz="2400" spc="-35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595959"/>
                </a:solidFill>
                <a:latin typeface="Arial"/>
                <a:cs typeface="Arial"/>
              </a:rPr>
              <a:t>Advanced</a:t>
            </a:r>
            <a:endParaRPr sz="2400">
              <a:latin typeface="Arial"/>
              <a:cs typeface="Arial"/>
            </a:endParaRPr>
          </a:p>
          <a:p>
            <a:pPr marL="12700" marR="4599940">
              <a:lnSpc>
                <a:spcPts val="5400"/>
              </a:lnSpc>
            </a:pPr>
            <a:r>
              <a:rPr sz="2400" spc="-15" dirty="0">
                <a:solidFill>
                  <a:srgbClr val="595959"/>
                </a:solidFill>
                <a:latin typeface="Arial"/>
                <a:cs typeface="Arial"/>
              </a:rPr>
              <a:t>Customizable </a:t>
            </a:r>
            <a:r>
              <a:rPr sz="2400" spc="30" dirty="0">
                <a:solidFill>
                  <a:srgbClr val="595959"/>
                </a:solidFill>
                <a:latin typeface="Arial"/>
                <a:cs typeface="Arial"/>
              </a:rPr>
              <a:t>curriculum  </a:t>
            </a:r>
            <a:r>
              <a:rPr sz="2400" spc="-100" dirty="0">
                <a:solidFill>
                  <a:srgbClr val="595959"/>
                </a:solidFill>
                <a:latin typeface="Arial"/>
                <a:cs typeface="Arial"/>
              </a:rPr>
              <a:t>Range </a:t>
            </a:r>
            <a:r>
              <a:rPr sz="2400" spc="70" dirty="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sz="2400" spc="-32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95959"/>
                </a:solidFill>
                <a:latin typeface="Arial"/>
                <a:cs typeface="Arial"/>
              </a:rPr>
              <a:t>audiences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5" y="5410200"/>
            <a:ext cx="837827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5" dirty="0">
                <a:solidFill>
                  <a:srgbClr val="595959"/>
                </a:solidFill>
                <a:latin typeface="Arial"/>
                <a:cs typeface="Arial"/>
              </a:rPr>
              <a:t>Website:</a:t>
            </a:r>
            <a:r>
              <a:rPr sz="2400" spc="-2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hlinkClick r:id="rId3"/>
              </a:rPr>
              <a:t>https://www.learningoutcomesassessment.org/Browse-by/New-to-Assessment/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905210" y="200886"/>
            <a:ext cx="1035853" cy="1035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652167"/>
            <a:ext cx="48323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Project Background </a:t>
            </a:r>
            <a:r>
              <a:rPr dirty="0"/>
              <a:t>&amp;</a:t>
            </a:r>
            <a:r>
              <a:rPr spc="-85" dirty="0"/>
              <a:t> </a:t>
            </a:r>
            <a:r>
              <a:rPr spc="-5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597466"/>
            <a:ext cx="6103620" cy="4791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595959"/>
                </a:solidFill>
                <a:latin typeface="Arial"/>
                <a:cs typeface="Arial"/>
              </a:rPr>
              <a:t>Phase 3: Final Steps and</a:t>
            </a:r>
            <a:r>
              <a:rPr sz="2400" b="1" spc="-6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595959"/>
                </a:solidFill>
                <a:latin typeface="Arial"/>
                <a:cs typeface="Arial"/>
              </a:rPr>
              <a:t>Dissemination</a:t>
            </a:r>
            <a:endParaRPr sz="2400">
              <a:latin typeface="Arial"/>
              <a:cs typeface="Arial"/>
            </a:endParaRPr>
          </a:p>
          <a:p>
            <a:pPr marL="12700" marR="4290695">
              <a:lnSpc>
                <a:spcPct val="200500"/>
              </a:lnSpc>
            </a:pP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Pilot Testing  Revisions  Scholarship  Open</a:t>
            </a:r>
            <a:r>
              <a:rPr sz="2400" spc="-10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Source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NILOA</a:t>
            </a:r>
            <a:r>
              <a:rPr sz="2400" spc="-10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595959"/>
                </a:solidFill>
                <a:latin typeface="Arial"/>
                <a:cs typeface="Arial"/>
              </a:rPr>
              <a:t>Partnership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u="heavy" dirty="0">
                <a:solidFill>
                  <a:srgbClr val="0097A7"/>
                </a:solidFill>
                <a:uFill>
                  <a:solidFill>
                    <a:srgbClr val="0097A7"/>
                  </a:solidFill>
                </a:uFill>
                <a:latin typeface="Arial"/>
                <a:cs typeface="Arial"/>
                <a:hlinkClick r:id="rId2"/>
              </a:rPr>
              <a:t>http://www.learningoutcomesassessment.org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05210" y="200886"/>
            <a:ext cx="1035853" cy="10358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53936" y="1965599"/>
            <a:ext cx="4690063" cy="41262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828114"/>
            <a:ext cx="8378276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Phase 4: Available Online Now</a:t>
            </a:r>
            <a:br>
              <a:rPr lang="en-US" spc="-5" dirty="0"/>
            </a:br>
            <a:r>
              <a:rPr lang="en-US" dirty="0">
                <a:hlinkClick r:id="rId2"/>
              </a:rPr>
              <a:t>https://www.learningoutcomesassessment.org/Browse-by/New-to-Assessment/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472075" y="2124795"/>
            <a:ext cx="8422535" cy="43515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7715" marR="2760980" indent="-342900">
              <a:lnSpc>
                <a:spcPct val="200500"/>
              </a:lnSpc>
              <a:buFont typeface="Wingdings" pitchFamily="2" charset="2"/>
              <a:buChar char="Ø"/>
            </a:pPr>
            <a:r>
              <a:rPr lang="en-US" sz="2400" spc="-90" dirty="0">
                <a:solidFill>
                  <a:srgbClr val="666666"/>
                </a:solidFill>
                <a:latin typeface="Arial"/>
                <a:cs typeface="Arial"/>
              </a:rPr>
              <a:t>Assessment Benefits and Barriers</a:t>
            </a:r>
          </a:p>
          <a:p>
            <a:pPr marL="767715" marR="2760980" indent="-342900">
              <a:lnSpc>
                <a:spcPct val="200500"/>
              </a:lnSpc>
              <a:buFont typeface="Wingdings" pitchFamily="2" charset="2"/>
              <a:buChar char="Ø"/>
            </a:pPr>
            <a:r>
              <a:rPr sz="2400" spc="-90" dirty="0">
                <a:solidFill>
                  <a:srgbClr val="666666"/>
                </a:solidFill>
                <a:latin typeface="Arial"/>
                <a:cs typeface="Arial"/>
              </a:rPr>
              <a:t>Demystifying </a:t>
            </a:r>
            <a:r>
              <a:rPr sz="2400" spc="-165" dirty="0">
                <a:solidFill>
                  <a:srgbClr val="666666"/>
                </a:solidFill>
                <a:latin typeface="Arial"/>
                <a:cs typeface="Arial"/>
              </a:rPr>
              <a:t>Assessment </a:t>
            </a:r>
            <a:endParaRPr lang="en-US" sz="2400" spc="-165" dirty="0">
              <a:solidFill>
                <a:srgbClr val="666666"/>
              </a:solidFill>
              <a:latin typeface="Arial"/>
              <a:cs typeface="Arial"/>
            </a:endParaRPr>
          </a:p>
          <a:p>
            <a:pPr marL="767715" marR="2760980" indent="-342900">
              <a:lnSpc>
                <a:spcPct val="200500"/>
              </a:lnSpc>
              <a:buFont typeface="Wingdings" pitchFamily="2" charset="2"/>
              <a:buChar char="Ø"/>
            </a:pPr>
            <a:r>
              <a:rPr sz="2400" spc="-175" dirty="0">
                <a:solidFill>
                  <a:srgbClr val="666666"/>
                </a:solidFill>
                <a:latin typeface="Arial"/>
                <a:cs typeface="Arial"/>
              </a:rPr>
              <a:t>Goals </a:t>
            </a:r>
            <a:r>
              <a:rPr sz="2400" spc="-114" dirty="0">
                <a:solidFill>
                  <a:srgbClr val="666666"/>
                </a:solidFill>
                <a:latin typeface="Arial"/>
                <a:cs typeface="Arial"/>
              </a:rPr>
              <a:t>and </a:t>
            </a:r>
            <a:r>
              <a:rPr sz="2400" spc="-105" dirty="0">
                <a:solidFill>
                  <a:srgbClr val="666666"/>
                </a:solidFill>
                <a:latin typeface="Arial"/>
                <a:cs typeface="Arial"/>
              </a:rPr>
              <a:t>Objectives </a:t>
            </a:r>
            <a:endParaRPr lang="en-US" sz="2400" spc="-105" dirty="0">
              <a:solidFill>
                <a:srgbClr val="666666"/>
              </a:solidFill>
              <a:latin typeface="Arial"/>
              <a:cs typeface="Arial"/>
            </a:endParaRPr>
          </a:p>
          <a:p>
            <a:pPr marL="767715" marR="2760980" indent="-342900">
              <a:lnSpc>
                <a:spcPct val="200500"/>
              </a:lnSpc>
              <a:buFont typeface="Wingdings" pitchFamily="2" charset="2"/>
              <a:buChar char="Ø"/>
            </a:pPr>
            <a:r>
              <a:rPr sz="2400" spc="-100" dirty="0">
                <a:solidFill>
                  <a:srgbClr val="666666"/>
                </a:solidFill>
                <a:latin typeface="Arial"/>
                <a:cs typeface="Arial"/>
              </a:rPr>
              <a:t>Gathering </a:t>
            </a:r>
            <a:r>
              <a:rPr sz="2400" spc="-165" dirty="0">
                <a:solidFill>
                  <a:srgbClr val="666666"/>
                </a:solidFill>
                <a:latin typeface="Arial"/>
                <a:cs typeface="Arial"/>
              </a:rPr>
              <a:t>Assessment </a:t>
            </a:r>
            <a:r>
              <a:rPr sz="2400" spc="-130" dirty="0">
                <a:solidFill>
                  <a:srgbClr val="666666"/>
                </a:solidFill>
                <a:latin typeface="Arial"/>
                <a:cs typeface="Arial"/>
              </a:rPr>
              <a:t>Data </a:t>
            </a:r>
            <a:endParaRPr lang="en-US" sz="2400" spc="-130" dirty="0">
              <a:solidFill>
                <a:srgbClr val="666666"/>
              </a:solidFill>
              <a:latin typeface="Arial"/>
              <a:cs typeface="Arial"/>
            </a:endParaRPr>
          </a:p>
          <a:p>
            <a:pPr marL="767715" marR="2760980" indent="-342900">
              <a:lnSpc>
                <a:spcPct val="200500"/>
              </a:lnSpc>
              <a:buFont typeface="Wingdings" pitchFamily="2" charset="2"/>
              <a:buChar char="Ø"/>
            </a:pPr>
            <a:r>
              <a:rPr sz="2400" spc="-150" dirty="0">
                <a:solidFill>
                  <a:srgbClr val="666666"/>
                </a:solidFill>
                <a:latin typeface="Arial"/>
                <a:cs typeface="Arial"/>
              </a:rPr>
              <a:t>Using </a:t>
            </a:r>
            <a:r>
              <a:rPr sz="2400" spc="-165" dirty="0">
                <a:solidFill>
                  <a:srgbClr val="666666"/>
                </a:solidFill>
                <a:latin typeface="Arial"/>
                <a:cs typeface="Arial"/>
              </a:rPr>
              <a:t>Assessment </a:t>
            </a:r>
            <a:r>
              <a:rPr sz="2400" spc="-130" dirty="0">
                <a:solidFill>
                  <a:srgbClr val="666666"/>
                </a:solidFill>
                <a:latin typeface="Arial"/>
                <a:cs typeface="Arial"/>
              </a:rPr>
              <a:t>Data</a:t>
            </a:r>
            <a:endParaRPr lang="en-US" sz="2400" spc="-130" dirty="0">
              <a:solidFill>
                <a:srgbClr val="666666"/>
              </a:solidFill>
              <a:latin typeface="Arial"/>
              <a:cs typeface="Arial"/>
            </a:endParaRPr>
          </a:p>
          <a:p>
            <a:pPr marL="767715" marR="2760980" indent="-342900">
              <a:lnSpc>
                <a:spcPct val="2005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Developing Sustainable Practices</a:t>
            </a:r>
            <a:endParaRPr sz="24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05210" y="200886"/>
            <a:ext cx="1035853" cy="10358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94212" y="3679150"/>
            <a:ext cx="3200399" cy="761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51864" y="157725"/>
            <a:ext cx="1313111" cy="11724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85400" y="2743200"/>
            <a:ext cx="3371849" cy="9429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57837" y="4311575"/>
            <a:ext cx="3362324" cy="9429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57837" y="5149775"/>
            <a:ext cx="3362324" cy="94297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652167"/>
            <a:ext cx="34143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Examples </a:t>
            </a:r>
            <a:r>
              <a:rPr dirty="0"/>
              <a:t>&amp;</a:t>
            </a:r>
            <a:r>
              <a:rPr spc="-95" dirty="0"/>
              <a:t> </a:t>
            </a:r>
            <a:r>
              <a:rPr spc="-5" dirty="0"/>
              <a:t>Activities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209356"/>
            <a:ext cx="8362950" cy="4271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595959"/>
                </a:solidFill>
                <a:latin typeface="Arial"/>
                <a:cs typeface="Arial"/>
              </a:rPr>
              <a:t>Beta-tester</a:t>
            </a:r>
            <a:r>
              <a:rPr sz="1800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595959"/>
                </a:solidFill>
                <a:latin typeface="Arial"/>
                <a:cs typeface="Arial"/>
              </a:rPr>
              <a:t>feedback: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Benefits and Barriers: </a:t>
            </a:r>
            <a:r>
              <a:rPr sz="1800" dirty="0">
                <a:latin typeface="Arial"/>
                <a:cs typeface="Arial"/>
              </a:rPr>
              <a:t>“clear </a:t>
            </a:r>
            <a:r>
              <a:rPr sz="1800" spc="-5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consumable”, “great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design”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50">
              <a:latin typeface="Arial"/>
              <a:cs typeface="Arial"/>
            </a:endParaRPr>
          </a:p>
          <a:p>
            <a:pPr marL="12700" marR="5080">
              <a:lnSpc>
                <a:spcPct val="114599"/>
              </a:lnSpc>
            </a:pPr>
            <a:r>
              <a:rPr sz="1800" spc="-5" dirty="0">
                <a:latin typeface="Arial"/>
                <a:cs typeface="Arial"/>
              </a:rPr>
              <a:t>Goals and Objectives: </a:t>
            </a:r>
            <a:r>
              <a:rPr sz="1800" dirty="0">
                <a:latin typeface="Arial"/>
                <a:cs typeface="Arial"/>
              </a:rPr>
              <a:t>“Activities </a:t>
            </a:r>
            <a:r>
              <a:rPr sz="1800" spc="-5" dirty="0">
                <a:latin typeface="Arial"/>
                <a:cs typeface="Arial"/>
              </a:rPr>
              <a:t>were </a:t>
            </a:r>
            <a:r>
              <a:rPr sz="1800" dirty="0">
                <a:latin typeface="Arial"/>
                <a:cs typeface="Arial"/>
              </a:rPr>
              <a:t>really </a:t>
            </a:r>
            <a:r>
              <a:rPr sz="1800" spc="-5" dirty="0">
                <a:latin typeface="Arial"/>
                <a:cs typeface="Arial"/>
              </a:rPr>
              <a:t>insightful, and applies what was being  learned in this </a:t>
            </a:r>
            <a:r>
              <a:rPr sz="1800" dirty="0">
                <a:latin typeface="Arial"/>
                <a:cs typeface="Arial"/>
              </a:rPr>
              <a:t>section”, “The </a:t>
            </a:r>
            <a:r>
              <a:rPr sz="1800" spc="-5" dirty="0">
                <a:latin typeface="Arial"/>
                <a:cs typeface="Arial"/>
              </a:rPr>
              <a:t>questions are direct and to 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point...”.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50">
              <a:latin typeface="Arial"/>
              <a:cs typeface="Arial"/>
            </a:endParaRPr>
          </a:p>
          <a:p>
            <a:pPr marL="12700" marR="78740">
              <a:lnSpc>
                <a:spcPct val="114599"/>
              </a:lnSpc>
              <a:spcBef>
                <a:spcPts val="5"/>
              </a:spcBef>
              <a:tabLst>
                <a:tab pos="1795145" algn="l"/>
              </a:tabLst>
            </a:pPr>
            <a:r>
              <a:rPr sz="1800" spc="-5" dirty="0">
                <a:latin typeface="Arial"/>
                <a:cs typeface="Arial"/>
              </a:rPr>
              <a:t>Demystifying Assessment: "The activities provide </a:t>
            </a:r>
            <a:r>
              <a:rPr sz="1800" dirty="0">
                <a:latin typeface="Arial"/>
                <a:cs typeface="Arial"/>
              </a:rPr>
              <a:t>clear </a:t>
            </a:r>
            <a:r>
              <a:rPr sz="1800" spc="-5" dirty="0">
                <a:latin typeface="Arial"/>
                <a:cs typeface="Arial"/>
              </a:rPr>
              <a:t>take aways for </a:t>
            </a:r>
            <a:r>
              <a:rPr sz="1800" dirty="0">
                <a:latin typeface="Arial"/>
                <a:cs typeface="Arial"/>
              </a:rPr>
              <a:t>my </a:t>
            </a:r>
            <a:r>
              <a:rPr sz="1800" spc="-5" dirty="0">
                <a:latin typeface="Arial"/>
                <a:cs typeface="Arial"/>
              </a:rPr>
              <a:t>work  and </a:t>
            </a:r>
            <a:r>
              <a:rPr sz="1800" dirty="0">
                <a:latin typeface="Arial"/>
                <a:cs typeface="Arial"/>
              </a:rPr>
              <a:t>structures",	“clear </a:t>
            </a:r>
            <a:r>
              <a:rPr sz="1800" spc="-5" dirty="0">
                <a:latin typeface="Arial"/>
                <a:cs typeface="Arial"/>
              </a:rPr>
              <a:t>and easy to understand” </a:t>
            </a:r>
            <a:r>
              <a:rPr sz="1800" dirty="0">
                <a:latin typeface="Arial"/>
                <a:cs typeface="Arial"/>
              </a:rPr>
              <a:t>“Very </a:t>
            </a:r>
            <a:r>
              <a:rPr sz="1800" spc="-5" dirty="0">
                <a:latin typeface="Arial"/>
                <a:cs typeface="Arial"/>
              </a:rPr>
              <a:t>helpful to have the  worksheets…” </a:t>
            </a:r>
            <a:r>
              <a:rPr sz="1800" dirty="0">
                <a:latin typeface="Arial"/>
                <a:cs typeface="Arial"/>
              </a:rPr>
              <a:t>“I </a:t>
            </a:r>
            <a:r>
              <a:rPr sz="1800" spc="-5" dirty="0">
                <a:latin typeface="Arial"/>
                <a:cs typeface="Arial"/>
              </a:rPr>
              <a:t>liked the activities broken down into </a:t>
            </a:r>
            <a:r>
              <a:rPr sz="1800" dirty="0">
                <a:latin typeface="Arial"/>
                <a:cs typeface="Arial"/>
              </a:rPr>
              <a:t>steps </a:t>
            </a:r>
            <a:r>
              <a:rPr sz="1800" spc="-5" dirty="0">
                <a:latin typeface="Arial"/>
                <a:cs typeface="Arial"/>
              </a:rPr>
              <a:t>and all the worksheets  that were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provided.”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50">
              <a:latin typeface="Arial"/>
              <a:cs typeface="Arial"/>
            </a:endParaRPr>
          </a:p>
          <a:p>
            <a:pPr marL="12700" marR="94615">
              <a:lnSpc>
                <a:spcPct val="114599"/>
              </a:lnSpc>
            </a:pPr>
            <a:r>
              <a:rPr sz="1800" spc="-5" dirty="0">
                <a:latin typeface="Arial"/>
                <a:cs typeface="Arial"/>
              </a:rPr>
              <a:t>Gathering Data: </a:t>
            </a:r>
            <a:r>
              <a:rPr sz="1800" dirty="0">
                <a:latin typeface="Arial"/>
                <a:cs typeface="Arial"/>
              </a:rPr>
              <a:t>“I </a:t>
            </a:r>
            <a:r>
              <a:rPr sz="1800" spc="-5" dirty="0">
                <a:latin typeface="Arial"/>
                <a:cs typeface="Arial"/>
              </a:rPr>
              <a:t>thought the </a:t>
            </a:r>
            <a:r>
              <a:rPr sz="1800" dirty="0">
                <a:latin typeface="Arial"/>
                <a:cs typeface="Arial"/>
              </a:rPr>
              <a:t>readings </a:t>
            </a:r>
            <a:r>
              <a:rPr sz="1800" spc="-5" dirty="0">
                <a:latin typeface="Arial"/>
                <a:cs typeface="Arial"/>
              </a:rPr>
              <a:t>were good, and the </a:t>
            </a:r>
            <a:r>
              <a:rPr sz="1800" dirty="0">
                <a:latin typeface="Arial"/>
                <a:cs typeface="Arial"/>
              </a:rPr>
              <a:t>system </a:t>
            </a:r>
            <a:r>
              <a:rPr sz="1800" spc="-5" dirty="0">
                <a:latin typeface="Arial"/>
                <a:cs typeface="Arial"/>
              </a:rPr>
              <a:t>approach was  effective.”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05210" y="200886"/>
            <a:ext cx="1035853" cy="1035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652167"/>
            <a:ext cx="34143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Examples </a:t>
            </a:r>
            <a:r>
              <a:rPr dirty="0"/>
              <a:t>&amp;</a:t>
            </a:r>
            <a:r>
              <a:rPr spc="-95" dirty="0"/>
              <a:t> </a:t>
            </a:r>
            <a:r>
              <a:rPr spc="-5" dirty="0"/>
              <a:t>Activities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5" y="1371914"/>
            <a:ext cx="811022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595959"/>
                </a:solidFill>
                <a:latin typeface="Arial"/>
                <a:cs typeface="Arial"/>
              </a:rPr>
              <a:t>Beta Tester feedback</a:t>
            </a:r>
            <a:r>
              <a:rPr sz="1800" spc="-1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595959"/>
                </a:solidFill>
                <a:latin typeface="Arial"/>
                <a:cs typeface="Arial"/>
              </a:rPr>
              <a:t>continued: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14599"/>
              </a:lnSpc>
              <a:spcBef>
                <a:spcPts val="1575"/>
              </a:spcBef>
            </a:pPr>
            <a:r>
              <a:rPr sz="1800" spc="-5" dirty="0">
                <a:latin typeface="Arial"/>
                <a:cs typeface="Arial"/>
              </a:rPr>
              <a:t>Using Assessment Data: "I found the information, especially in the </a:t>
            </a:r>
            <a:r>
              <a:rPr sz="1800" dirty="0">
                <a:latin typeface="Arial"/>
                <a:cs typeface="Arial"/>
              </a:rPr>
              <a:t>section </a:t>
            </a:r>
            <a:r>
              <a:rPr sz="1800" spc="-5" dirty="0">
                <a:latin typeface="Arial"/>
                <a:cs typeface="Arial"/>
              </a:rPr>
              <a:t>about  </a:t>
            </a:r>
            <a:r>
              <a:rPr sz="1800" dirty="0">
                <a:latin typeface="Arial"/>
                <a:cs typeface="Arial"/>
              </a:rPr>
              <a:t>closing </a:t>
            </a:r>
            <a:r>
              <a:rPr sz="1800" spc="-5" dirty="0">
                <a:latin typeface="Arial"/>
                <a:cs typeface="Arial"/>
              </a:rPr>
              <a:t>the loop to be </a:t>
            </a:r>
            <a:r>
              <a:rPr sz="1800" dirty="0">
                <a:latin typeface="Arial"/>
                <a:cs typeface="Arial"/>
              </a:rPr>
              <a:t>very </a:t>
            </a:r>
            <a:r>
              <a:rPr sz="1800" spc="-5" dirty="0">
                <a:latin typeface="Arial"/>
                <a:cs typeface="Arial"/>
              </a:rPr>
              <a:t>helpful. </a:t>
            </a:r>
            <a:r>
              <a:rPr sz="1800" dirty="0">
                <a:latin typeface="Arial"/>
                <a:cs typeface="Arial"/>
              </a:rPr>
              <a:t>I </a:t>
            </a:r>
            <a:r>
              <a:rPr sz="1800" spc="-5" dirty="0">
                <a:latin typeface="Arial"/>
                <a:cs typeface="Arial"/>
              </a:rPr>
              <a:t>plan on using it to enhance the way </a:t>
            </a:r>
            <a:r>
              <a:rPr sz="1800" dirty="0">
                <a:latin typeface="Arial"/>
                <a:cs typeface="Arial"/>
              </a:rPr>
              <a:t>I </a:t>
            </a:r>
            <a:r>
              <a:rPr sz="1800" spc="-5" dirty="0">
                <a:latin typeface="Arial"/>
                <a:cs typeface="Arial"/>
              </a:rPr>
              <a:t>use  assessment data.” </a:t>
            </a:r>
            <a:r>
              <a:rPr sz="1800" dirty="0">
                <a:latin typeface="Arial"/>
                <a:cs typeface="Arial"/>
              </a:rPr>
              <a:t>“There </a:t>
            </a:r>
            <a:r>
              <a:rPr sz="1800" spc="-5" dirty="0">
                <a:latin typeface="Arial"/>
                <a:cs typeface="Arial"/>
              </a:rPr>
              <a:t>is </a:t>
            </a:r>
            <a:r>
              <a:rPr sz="1800" dirty="0">
                <a:latin typeface="Arial"/>
                <a:cs typeface="Arial"/>
              </a:rPr>
              <a:t>some </a:t>
            </a:r>
            <a:r>
              <a:rPr sz="1800" spc="-5" dirty="0">
                <a:latin typeface="Arial"/>
                <a:cs typeface="Arial"/>
              </a:rPr>
              <a:t>fabulous </a:t>
            </a:r>
            <a:r>
              <a:rPr sz="1800" dirty="0">
                <a:latin typeface="Arial"/>
                <a:cs typeface="Arial"/>
              </a:rPr>
              <a:t>content </a:t>
            </a:r>
            <a:r>
              <a:rPr sz="1800" spc="-5" dirty="0">
                <a:latin typeface="Arial"/>
                <a:cs typeface="Arial"/>
              </a:rPr>
              <a:t>here </a:t>
            </a:r>
            <a:r>
              <a:rPr sz="1800" dirty="0">
                <a:latin typeface="Arial"/>
                <a:cs typeface="Arial"/>
              </a:rPr>
              <a:t>– </a:t>
            </a:r>
            <a:r>
              <a:rPr sz="1800" spc="-5" dirty="0">
                <a:latin typeface="Arial"/>
                <a:cs typeface="Arial"/>
              </a:rPr>
              <a:t>well done!” </a:t>
            </a:r>
            <a:r>
              <a:rPr sz="1800" dirty="0">
                <a:latin typeface="Arial"/>
                <a:cs typeface="Arial"/>
              </a:rPr>
              <a:t>“This </a:t>
            </a:r>
            <a:r>
              <a:rPr sz="1800" spc="-5" dirty="0">
                <a:latin typeface="Arial"/>
                <a:cs typeface="Arial"/>
              </a:rPr>
              <a:t>is </a:t>
            </a:r>
            <a:r>
              <a:rPr sz="1800" dirty="0">
                <a:latin typeface="Arial"/>
                <a:cs typeface="Arial"/>
              </a:rPr>
              <a:t>a  very </a:t>
            </a:r>
            <a:r>
              <a:rPr sz="1800" spc="-5" dirty="0">
                <a:latin typeface="Arial"/>
                <a:cs typeface="Arial"/>
              </a:rPr>
              <a:t>nice </a:t>
            </a:r>
            <a:r>
              <a:rPr sz="1800" dirty="0">
                <a:latin typeface="Arial"/>
                <a:cs typeface="Arial"/>
              </a:rPr>
              <a:t>combination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activities…”</a:t>
            </a:r>
            <a:endParaRPr sz="1800">
              <a:latin typeface="Arial"/>
              <a:cs typeface="Arial"/>
            </a:endParaRPr>
          </a:p>
          <a:p>
            <a:pPr marL="12700" marR="149225">
              <a:lnSpc>
                <a:spcPct val="114599"/>
              </a:lnSpc>
              <a:spcBef>
                <a:spcPts val="1575"/>
              </a:spcBef>
            </a:pPr>
            <a:r>
              <a:rPr sz="1800" spc="-5" dirty="0">
                <a:latin typeface="Arial"/>
                <a:cs typeface="Arial"/>
              </a:rPr>
              <a:t>Developing Sustainable Practices: "I enjoyed the </a:t>
            </a:r>
            <a:r>
              <a:rPr sz="1800" dirty="0">
                <a:latin typeface="Arial"/>
                <a:cs typeface="Arial"/>
              </a:rPr>
              <a:t>variety </a:t>
            </a:r>
            <a:r>
              <a:rPr sz="1800" spc="-5" dirty="0">
                <a:latin typeface="Arial"/>
                <a:cs typeface="Arial"/>
              </a:rPr>
              <a:t>of formats allowing for  </a:t>
            </a:r>
            <a:r>
              <a:rPr sz="1800" dirty="0">
                <a:latin typeface="Arial"/>
                <a:cs typeface="Arial"/>
              </a:rPr>
              <a:t>multiple </a:t>
            </a:r>
            <a:r>
              <a:rPr sz="1800" spc="-5" dirty="0">
                <a:latin typeface="Arial"/>
                <a:cs typeface="Arial"/>
              </a:rPr>
              <a:t>learning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styles."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905210" y="200886"/>
            <a:ext cx="1035853" cy="10358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4078132"/>
            <a:ext cx="6629400" cy="2204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37200"/>
              </a:lnSpc>
            </a:pPr>
            <a:r>
              <a:rPr sz="3600" b="1" spc="-10" dirty="0">
                <a:solidFill>
                  <a:srgbClr val="595959"/>
                </a:solidFill>
                <a:latin typeface="Arial"/>
                <a:cs typeface="Arial"/>
              </a:rPr>
              <a:t>Sample Online</a:t>
            </a:r>
            <a:r>
              <a:rPr sz="3600" b="1" spc="-95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95959"/>
                </a:solidFill>
                <a:latin typeface="Arial"/>
                <a:cs typeface="Arial"/>
              </a:rPr>
              <a:t>Materials:</a:t>
            </a:r>
            <a:r>
              <a:rPr lang="en-US" sz="3600" b="1" dirty="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3600" b="1" u="sng" spc="-10" dirty="0">
                <a:solidFill>
                  <a:srgbClr val="595959"/>
                </a:solidFill>
                <a:latin typeface="Arial"/>
                <a:cs typeface="Arial"/>
              </a:rPr>
              <a:t>Assessment Benefits and Barriers</a:t>
            </a:r>
            <a:endParaRPr sz="3600" u="sng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70132" y="1064647"/>
            <a:ext cx="2878699" cy="2878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383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PowerPoint Presentation</vt:lpstr>
      <vt:lpstr>Today’s Agenda</vt:lpstr>
      <vt:lpstr>PowerPoint Presentation</vt:lpstr>
      <vt:lpstr>Project Background &amp; Process</vt:lpstr>
      <vt:lpstr>Project Background &amp; Process</vt:lpstr>
      <vt:lpstr>Phase 4: Available Online Now https://www.learningoutcomesassessment.org/Browse-by/New-to-Assessment/</vt:lpstr>
      <vt:lpstr>Examples &amp; Activities</vt:lpstr>
      <vt:lpstr>Examples &amp; Activities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Awkward, Robert (DHE)</dc:creator>
  <cp:lastModifiedBy>Awkward, Robert (DHE)</cp:lastModifiedBy>
  <cp:revision>5</cp:revision>
  <dcterms:created xsi:type="dcterms:W3CDTF">2020-02-06T19:56:09Z</dcterms:created>
  <dcterms:modified xsi:type="dcterms:W3CDTF">2020-02-10T16:32:41Z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2018-05-16T00:00:00Z</vt:filetime>
  </property>
  <property fmtid="{D5CDD505-2E9C-101B-9397-08002B2CF9AE}" pid="3" name="Creator">
    <vt:lpwstr>Google</vt:lpwstr>
  </property>
  <property fmtid="{D5CDD505-2E9C-101B-9397-08002B2CF9AE}" pid="4" name="LastSaved">
    <vt:filetime>2020-02-06T00:00:00Z</vt:filetime>
  </property>
</Properties>
</file>